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3"/>
  </p:notesMasterIdLst>
  <p:handoutMasterIdLst>
    <p:handoutMasterId r:id="rId24"/>
  </p:handoutMasterIdLst>
  <p:sldIdLst>
    <p:sldId id="306" r:id="rId5"/>
    <p:sldId id="307" r:id="rId6"/>
    <p:sldId id="308" r:id="rId7"/>
    <p:sldId id="303" r:id="rId8"/>
    <p:sldId id="309" r:id="rId9"/>
    <p:sldId id="294" r:id="rId10"/>
    <p:sldId id="295" r:id="rId11"/>
    <p:sldId id="313" r:id="rId12"/>
    <p:sldId id="305" r:id="rId13"/>
    <p:sldId id="314" r:id="rId14"/>
    <p:sldId id="315" r:id="rId15"/>
    <p:sldId id="321" r:id="rId16"/>
    <p:sldId id="322" r:id="rId17"/>
    <p:sldId id="323" r:id="rId18"/>
    <p:sldId id="324" r:id="rId19"/>
    <p:sldId id="325" r:id="rId20"/>
    <p:sldId id="311" r:id="rId21"/>
    <p:sldId id="312" r:id="rId22"/>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84967" autoAdjust="0"/>
  </p:normalViewPr>
  <p:slideViewPr>
    <p:cSldViewPr snapToGrid="0">
      <p:cViewPr>
        <p:scale>
          <a:sx n="60" d="100"/>
          <a:sy n="60" d="100"/>
        </p:scale>
        <p:origin x="1014" y="28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rtlCol="0"/>
        <a:lstStyle/>
        <a:p>
          <a:pPr rtl="0"/>
          <a:endParaRPr lang="en-US"/>
        </a:p>
      </dgm:t>
    </dgm:pt>
    <dgm:pt modelId="{AACEAFD5-63CF-4AFC-B46F-BE086C5D447C}">
      <dgm:prSet phldrT="[Text]"/>
      <dgm:spPr>
        <a:solidFill>
          <a:schemeClr val="accent2"/>
        </a:solidFill>
        <a:ln>
          <a:solidFill>
            <a:schemeClr val="accent2"/>
          </a:solidFill>
        </a:ln>
      </dgm:spPr>
      <dgm:t>
        <a:bodyPr rtlCol="0"/>
        <a:lstStyle/>
        <a:p>
          <a:pPr rtl="0"/>
          <a:r>
            <a:rPr lang="en-GB" noProof="0" dirty="0"/>
            <a:t>Cleaning</a:t>
          </a:r>
        </a:p>
      </dgm:t>
    </dgm:pt>
    <dgm:pt modelId="{7A0BD8EC-BB4A-4912-A54E-6F39B681264E}" type="parTrans" cxnId="{AE101ABC-7EA3-4444-A576-8AB15A371C84}">
      <dgm:prSet/>
      <dgm:spPr/>
      <dgm:t>
        <a:bodyPr rtlCol="0"/>
        <a:lstStyle/>
        <a:p>
          <a:pPr rtl="0"/>
          <a:endParaRPr lang="en-GB" noProof="0" dirty="0"/>
        </a:p>
      </dgm:t>
    </dgm:pt>
    <dgm:pt modelId="{7A8D4B4D-06E9-4958-810D-A6226B6AC588}" type="sibTrans" cxnId="{AE101ABC-7EA3-4444-A576-8AB15A371C84}">
      <dgm:prSet/>
      <dgm:spPr/>
      <dgm:t>
        <a:bodyPr rtlCol="0"/>
        <a:lstStyle/>
        <a:p>
          <a:pPr rtl="0"/>
          <a:endParaRPr lang="en-GB" noProof="0" dirty="0"/>
        </a:p>
      </dgm:t>
    </dgm:pt>
    <dgm:pt modelId="{349299C9-846E-4827-813A-349CCCE20782}">
      <dgm:prSet phldrT="[Text]" custT="1"/>
      <dgm:spPr/>
      <dgm:t>
        <a:bodyPr rtlCol="0"/>
        <a:lstStyle/>
        <a:p>
          <a:pPr rtl="0"/>
          <a:r>
            <a:rPr lang="en-GB" sz="4000" noProof="0" dirty="0"/>
            <a:t>Phase</a:t>
          </a:r>
          <a:r>
            <a:rPr lang="en-GB" sz="4000" baseline="0" noProof="0" dirty="0"/>
            <a:t> 1:</a:t>
          </a:r>
        </a:p>
        <a:p>
          <a:pPr rtl="0"/>
          <a:r>
            <a:rPr lang="en-GB" sz="1400" baseline="0" noProof="0" dirty="0"/>
            <a:t>Making sure the data is accurate, consistent and free of errors.</a:t>
          </a:r>
        </a:p>
        <a:p>
          <a:pPr rtl="0"/>
          <a:endParaRPr lang="en-GB" sz="4000" noProof="0" dirty="0"/>
        </a:p>
      </dgm:t>
    </dgm:pt>
    <dgm:pt modelId="{AEA27547-B9ED-4994-BD27-04EC297EF367}" type="parTrans" cxnId="{0EFA3039-6828-403C-9445-4359BA6645E6}">
      <dgm:prSet/>
      <dgm:spPr/>
      <dgm:t>
        <a:bodyPr rtlCol="0"/>
        <a:lstStyle/>
        <a:p>
          <a:pPr rtl="0"/>
          <a:endParaRPr lang="en-GB" noProof="0" dirty="0"/>
        </a:p>
      </dgm:t>
    </dgm:pt>
    <dgm:pt modelId="{9D819F52-ACA0-4B08-8256-DF6BD8FA3A0B}" type="sibTrans" cxnId="{0EFA3039-6828-403C-9445-4359BA6645E6}">
      <dgm:prSet/>
      <dgm:spPr/>
      <dgm:t>
        <a:bodyPr rtlCol="0"/>
        <a:lstStyle/>
        <a:p>
          <a:pPr rtl="0"/>
          <a:endParaRPr lang="en-GB" noProof="0" dirty="0"/>
        </a:p>
      </dgm:t>
    </dgm:pt>
    <dgm:pt modelId="{D07AD3FD-84FF-467E-9693-752776549C61}">
      <dgm:prSet phldrT="[Text]"/>
      <dgm:spPr>
        <a:solidFill>
          <a:schemeClr val="accent1"/>
        </a:solidFill>
        <a:ln>
          <a:solidFill>
            <a:schemeClr val="accent1"/>
          </a:solidFill>
        </a:ln>
      </dgm:spPr>
      <dgm:t>
        <a:bodyPr rtlCol="0"/>
        <a:lstStyle/>
        <a:p>
          <a:pPr rtl="0"/>
          <a:r>
            <a:rPr lang="en-GB" noProof="0" dirty="0"/>
            <a:t>Analysis</a:t>
          </a:r>
        </a:p>
      </dgm:t>
    </dgm:pt>
    <dgm:pt modelId="{7B691773-F524-4FAD-A272-BDF0B0C4370A}" type="parTrans" cxnId="{55492768-9A5E-4F74-AC7C-959C5C24EFD3}">
      <dgm:prSet/>
      <dgm:spPr/>
      <dgm:t>
        <a:bodyPr rtlCol="0"/>
        <a:lstStyle/>
        <a:p>
          <a:pPr rtl="0"/>
          <a:endParaRPr lang="en-GB" noProof="0" dirty="0"/>
        </a:p>
      </dgm:t>
    </dgm:pt>
    <dgm:pt modelId="{A8C9B7A9-BC2A-4753-B7F0-F2E361D95520}" type="sibTrans" cxnId="{55492768-9A5E-4F74-AC7C-959C5C24EFD3}">
      <dgm:prSet/>
      <dgm:spPr/>
      <dgm:t>
        <a:bodyPr rtlCol="0"/>
        <a:lstStyle/>
        <a:p>
          <a:pPr rtl="0"/>
          <a:endParaRPr lang="en-GB" noProof="0" dirty="0"/>
        </a:p>
      </dgm:t>
    </dgm:pt>
    <dgm:pt modelId="{5D70EFF5-8B31-4A1F-AE44-51E4CF0013EB}">
      <dgm:prSet phldrT="[Text]" custT="1"/>
      <dgm:spPr/>
      <dgm:t>
        <a:bodyPr rtlCol="0"/>
        <a:lstStyle/>
        <a:p>
          <a:pPr rtl="0"/>
          <a:r>
            <a:rPr lang="en-GB" sz="4000" b="0" i="0" u="none" noProof="0" dirty="0"/>
            <a:t>Phase 2:</a:t>
          </a:r>
        </a:p>
        <a:p>
          <a:pPr rtl="0"/>
          <a:r>
            <a:rPr lang="en-GB" sz="1400" noProof="0" dirty="0"/>
            <a:t>Digging into the data and figuring out ways to find patterns, trends, and useful insights.</a:t>
          </a:r>
        </a:p>
      </dgm:t>
    </dgm:pt>
    <dgm:pt modelId="{96C720A0-FEEF-48D1-8DF6-ABA03C304822}" type="parTrans" cxnId="{E97FF64F-8020-497E-AE7D-2395DDA4560D}">
      <dgm:prSet/>
      <dgm:spPr/>
      <dgm:t>
        <a:bodyPr rtlCol="0"/>
        <a:lstStyle/>
        <a:p>
          <a:pPr rtl="0"/>
          <a:endParaRPr lang="en-GB" noProof="0" dirty="0"/>
        </a:p>
      </dgm:t>
    </dgm:pt>
    <dgm:pt modelId="{B6A59CDE-18AD-4553-B6C5-FF001A8E8510}" type="sibTrans" cxnId="{E97FF64F-8020-497E-AE7D-2395DDA4560D}">
      <dgm:prSet/>
      <dgm:spPr/>
      <dgm:t>
        <a:bodyPr rtlCol="0"/>
        <a:lstStyle/>
        <a:p>
          <a:pPr rtl="0"/>
          <a:endParaRPr lang="en-GB" noProof="0" dirty="0"/>
        </a:p>
      </dgm:t>
    </dgm:pt>
    <dgm:pt modelId="{D71FC021-6A65-44D1-95B9-0E6C89079866}">
      <dgm:prSet phldrT="[Text]"/>
      <dgm:spPr>
        <a:solidFill>
          <a:schemeClr val="accent5"/>
        </a:solidFill>
        <a:ln>
          <a:solidFill>
            <a:schemeClr val="accent5"/>
          </a:solidFill>
        </a:ln>
      </dgm:spPr>
      <dgm:t>
        <a:bodyPr rtlCol="0"/>
        <a:lstStyle/>
        <a:p>
          <a:pPr rtl="0"/>
          <a:r>
            <a:rPr lang="en-GB" noProof="0" dirty="0"/>
            <a:t>Visualization &amp; Commentary</a:t>
          </a:r>
        </a:p>
      </dgm:t>
    </dgm:pt>
    <dgm:pt modelId="{862AAE39-3AAD-40E3-BA20-90187BD73242}" type="parTrans" cxnId="{53239C96-427C-420B-95DC-546F3B30ED65}">
      <dgm:prSet/>
      <dgm:spPr/>
      <dgm:t>
        <a:bodyPr rtlCol="0"/>
        <a:lstStyle/>
        <a:p>
          <a:pPr rtl="0"/>
          <a:endParaRPr lang="en-GB" noProof="0" dirty="0"/>
        </a:p>
      </dgm:t>
    </dgm:pt>
    <dgm:pt modelId="{9B090D9D-470E-46E2-AABB-0368A52481AA}" type="sibTrans" cxnId="{53239C96-427C-420B-95DC-546F3B30ED65}">
      <dgm:prSet/>
      <dgm:spPr/>
      <dgm:t>
        <a:bodyPr rtlCol="0"/>
        <a:lstStyle/>
        <a:p>
          <a:pPr rtl="0"/>
          <a:endParaRPr lang="en-GB" noProof="0" dirty="0"/>
        </a:p>
      </dgm:t>
    </dgm:pt>
    <dgm:pt modelId="{4A6BB192-9983-4F48-BBC5-6E384EED7EC5}">
      <dgm:prSet phldrT="[Text]" custT="1"/>
      <dgm:spPr/>
      <dgm:t>
        <a:bodyPr rtlCol="0"/>
        <a:lstStyle/>
        <a:p>
          <a:pPr rtl="0"/>
          <a:r>
            <a:rPr lang="en-GB" sz="4000" noProof="0" dirty="0"/>
            <a:t>Phase</a:t>
          </a:r>
          <a:r>
            <a:rPr lang="en-GB" sz="4000" baseline="0" noProof="0" dirty="0"/>
            <a:t> 3:</a:t>
          </a:r>
        </a:p>
        <a:p>
          <a:pPr rtl="0"/>
          <a:r>
            <a:rPr lang="en-GB" sz="1400" baseline="0" noProof="0" dirty="0"/>
            <a:t>Turning Data into a dashboard as a visual containing a series of reports so that it’s easy to understand.</a:t>
          </a:r>
        </a:p>
      </dgm:t>
    </dgm:pt>
    <dgm:pt modelId="{230A6E4A-6CED-4DC0-AEFE-6859FE07B658}" type="parTrans" cxnId="{E3115EEA-DE9C-4F06-B8B3-BEB263D5F2B1}">
      <dgm:prSet/>
      <dgm:spPr/>
      <dgm:t>
        <a:bodyPr rtlCol="0"/>
        <a:lstStyle/>
        <a:p>
          <a:pPr rtl="0"/>
          <a:endParaRPr lang="en-GB" noProof="0" dirty="0"/>
        </a:p>
      </dgm:t>
    </dgm:pt>
    <dgm:pt modelId="{0B568EC2-5D2A-4B00-8047-B7832F245B44}" type="sibTrans" cxnId="{E3115EEA-DE9C-4F06-B8B3-BEB263D5F2B1}">
      <dgm:prSet/>
      <dgm:spPr/>
      <dgm:t>
        <a:bodyPr rtlCol="0"/>
        <a:lstStyle/>
        <a:p>
          <a:pPr rtl="0"/>
          <a:endParaRPr lang="en-GB"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3">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3">
        <dgm:presLayoutVars>
          <dgm:chMax val="0"/>
          <dgm:chPref val="0"/>
          <dgm:bulletEnabled val="1"/>
        </dgm:presLayoutVars>
      </dgm:prSet>
      <dgm:spPr/>
    </dgm:pt>
    <dgm:pt modelId="{810D7AA7-A541-4507-BE7F-36CCF210089F}" type="pres">
      <dgm:prSet presAssocID="{AACEAFD5-63CF-4AFC-B46F-BE086C5D447C}" presName="desTx" presStyleLbl="revTx" presStyleIdx="0" presStyleCnt="3">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3">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3">
        <dgm:presLayoutVars>
          <dgm:chMax val="0"/>
          <dgm:chPref val="0"/>
          <dgm:bulletEnabled val="1"/>
        </dgm:presLayoutVars>
      </dgm:prSet>
      <dgm:spPr/>
    </dgm:pt>
    <dgm:pt modelId="{5E07F9E4-149C-4A89-848F-4ABDD305F0C5}" type="pres">
      <dgm:prSet presAssocID="{D07AD3FD-84FF-467E-9693-752776549C61}" presName="desTx" presStyleLbl="revTx" presStyleIdx="1" presStyleCnt="3">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3">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3">
        <dgm:presLayoutVars>
          <dgm:chMax val="0"/>
          <dgm:chPref val="0"/>
          <dgm:bulletEnabled val="1"/>
        </dgm:presLayoutVars>
      </dgm:prSet>
      <dgm:spPr/>
    </dgm:pt>
    <dgm:pt modelId="{FD7B29F2-0D66-4B4B-BC8A-82DA23575305}" type="pres">
      <dgm:prSet presAssocID="{D71FC021-6A65-44D1-95B9-0E6C89079866}" presName="desTx" presStyleLbl="revTx" presStyleIdx="2" presStyleCnt="3">
        <dgm:presLayoutVars>
          <dgm:chMax val="0"/>
          <dgm:chPref val="0"/>
          <dgm:bulletEnabled val="1"/>
        </dgm:presLayoutVars>
      </dgm:prSet>
      <dgm:spPr/>
    </dgm:pt>
    <dgm:pt modelId="{BABAA172-7B81-4C6B-BCF2-4572322515C5}" type="pres">
      <dgm:prSet presAssocID="{D71FC021-6A65-44D1-95B9-0E6C89079866}" presName="EmptyPlaceHolder" presStyleCnt="0"/>
      <dgm:spPr/>
    </dgm:pt>
  </dgm:ptLst>
  <dgm:cxnLst>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55493" y="1743670"/>
          <a:ext cx="1988820" cy="269319"/>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4256" y="2872740"/>
          <a:ext cx="3366492"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Cleaning</a:t>
          </a:r>
        </a:p>
      </dsp:txBody>
      <dsp:txXfrm>
        <a:off x="4256" y="2872740"/>
        <a:ext cx="3283625" cy="662940"/>
      </dsp:txXfrm>
    </dsp:sp>
    <dsp:sp modelId="{810D7AA7-A541-4507-BE7F-36CCF210089F}">
      <dsp:nvSpPr>
        <dsp:cNvPr id="0" name=""/>
        <dsp:cNvSpPr/>
      </dsp:nvSpPr>
      <dsp:spPr>
        <a:xfrm>
          <a:off x="273575" y="1045511"/>
          <a:ext cx="2733591" cy="135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1778000" rtl="0">
            <a:lnSpc>
              <a:spcPct val="90000"/>
            </a:lnSpc>
            <a:spcBef>
              <a:spcPct val="0"/>
            </a:spcBef>
            <a:spcAft>
              <a:spcPct val="35000"/>
            </a:spcAft>
            <a:buNone/>
          </a:pPr>
          <a:r>
            <a:rPr lang="en-GB" sz="4000" kern="1200" noProof="0" dirty="0"/>
            <a:t>Phase</a:t>
          </a:r>
          <a:r>
            <a:rPr lang="en-GB" sz="4000" kern="1200" baseline="0" noProof="0" dirty="0"/>
            <a:t> 1:</a:t>
          </a:r>
        </a:p>
        <a:p>
          <a:pPr marL="0" lvl="0" indent="0" algn="l" defTabSz="1778000" rtl="0">
            <a:lnSpc>
              <a:spcPct val="90000"/>
            </a:lnSpc>
            <a:spcBef>
              <a:spcPct val="0"/>
            </a:spcBef>
            <a:spcAft>
              <a:spcPct val="35000"/>
            </a:spcAft>
            <a:buNone/>
          </a:pPr>
          <a:r>
            <a:rPr lang="en-GB" sz="1400" kern="1200" baseline="0" noProof="0" dirty="0"/>
            <a:t>Making sure the data is accurate, consistent and free of errors.</a:t>
          </a:r>
        </a:p>
        <a:p>
          <a:pPr marL="0" lvl="0" indent="0" algn="l" defTabSz="1778000" rtl="0">
            <a:lnSpc>
              <a:spcPct val="90000"/>
            </a:lnSpc>
            <a:spcBef>
              <a:spcPct val="0"/>
            </a:spcBef>
            <a:spcAft>
              <a:spcPct val="35000"/>
            </a:spcAft>
            <a:buNone/>
          </a:pPr>
          <a:endParaRPr lang="en-GB" sz="4000" kern="1200" noProof="0" dirty="0"/>
        </a:p>
      </dsp:txBody>
      <dsp:txXfrm>
        <a:off x="273575" y="1045511"/>
        <a:ext cx="2733591" cy="1351740"/>
      </dsp:txXfrm>
    </dsp:sp>
    <dsp:sp modelId="{E41E7729-FD3F-426D-804C-45BD60BD762D}">
      <dsp:nvSpPr>
        <dsp:cNvPr id="0" name=""/>
        <dsp:cNvSpPr/>
      </dsp:nvSpPr>
      <dsp:spPr>
        <a:xfrm rot="5400000">
          <a:off x="2410003" y="1743670"/>
          <a:ext cx="1988820" cy="269319"/>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3269753" y="2872740"/>
          <a:ext cx="3366492"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Analysis</a:t>
          </a:r>
        </a:p>
      </dsp:txBody>
      <dsp:txXfrm>
        <a:off x="3435488" y="2872740"/>
        <a:ext cx="3035022" cy="662940"/>
      </dsp:txXfrm>
    </dsp:sp>
    <dsp:sp modelId="{5E07F9E4-149C-4A89-848F-4ABDD305F0C5}">
      <dsp:nvSpPr>
        <dsp:cNvPr id="0" name=""/>
        <dsp:cNvSpPr/>
      </dsp:nvSpPr>
      <dsp:spPr>
        <a:xfrm>
          <a:off x="3539073" y="1045511"/>
          <a:ext cx="2733591" cy="135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1778000" rtl="0">
            <a:lnSpc>
              <a:spcPct val="90000"/>
            </a:lnSpc>
            <a:spcBef>
              <a:spcPct val="0"/>
            </a:spcBef>
            <a:spcAft>
              <a:spcPct val="35000"/>
            </a:spcAft>
            <a:buNone/>
          </a:pPr>
          <a:r>
            <a:rPr lang="en-GB" sz="4000" b="0" i="0" u="none" kern="1200" noProof="0" dirty="0"/>
            <a:t>Phase 2:</a:t>
          </a:r>
        </a:p>
        <a:p>
          <a:pPr marL="0" lvl="0" indent="0" algn="l" defTabSz="1778000" rtl="0">
            <a:lnSpc>
              <a:spcPct val="90000"/>
            </a:lnSpc>
            <a:spcBef>
              <a:spcPct val="0"/>
            </a:spcBef>
            <a:spcAft>
              <a:spcPct val="35000"/>
            </a:spcAft>
            <a:buNone/>
          </a:pPr>
          <a:r>
            <a:rPr lang="en-GB" sz="1400" kern="1200" noProof="0" dirty="0"/>
            <a:t>Digging into the data and figuring out ways to find patterns, trends, and useful insights.</a:t>
          </a:r>
        </a:p>
      </dsp:txBody>
      <dsp:txXfrm>
        <a:off x="3539073" y="1045511"/>
        <a:ext cx="2733591" cy="1351740"/>
      </dsp:txXfrm>
    </dsp:sp>
    <dsp:sp modelId="{473F2067-7126-4D56-A328-5A8CFD3D8D52}">
      <dsp:nvSpPr>
        <dsp:cNvPr id="0" name=""/>
        <dsp:cNvSpPr/>
      </dsp:nvSpPr>
      <dsp:spPr>
        <a:xfrm rot="5400000">
          <a:off x="5675501" y="1743670"/>
          <a:ext cx="1988820" cy="269319"/>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6535251" y="2872740"/>
          <a:ext cx="3366492"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Visualization &amp; Commentary</a:t>
          </a:r>
        </a:p>
      </dsp:txBody>
      <dsp:txXfrm>
        <a:off x="6700986" y="2872740"/>
        <a:ext cx="3035022" cy="662940"/>
      </dsp:txXfrm>
    </dsp:sp>
    <dsp:sp modelId="{FD7B29F2-0D66-4B4B-BC8A-82DA23575305}">
      <dsp:nvSpPr>
        <dsp:cNvPr id="0" name=""/>
        <dsp:cNvSpPr/>
      </dsp:nvSpPr>
      <dsp:spPr>
        <a:xfrm>
          <a:off x="6804570" y="1045511"/>
          <a:ext cx="2733591" cy="135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1778000" rtl="0">
            <a:lnSpc>
              <a:spcPct val="90000"/>
            </a:lnSpc>
            <a:spcBef>
              <a:spcPct val="0"/>
            </a:spcBef>
            <a:spcAft>
              <a:spcPct val="35000"/>
            </a:spcAft>
            <a:buNone/>
          </a:pPr>
          <a:r>
            <a:rPr lang="en-GB" sz="4000" kern="1200" noProof="0" dirty="0"/>
            <a:t>Phase</a:t>
          </a:r>
          <a:r>
            <a:rPr lang="en-GB" sz="4000" kern="1200" baseline="0" noProof="0" dirty="0"/>
            <a:t> 3:</a:t>
          </a:r>
        </a:p>
        <a:p>
          <a:pPr marL="0" lvl="0" indent="0" algn="l" defTabSz="1778000" rtl="0">
            <a:lnSpc>
              <a:spcPct val="90000"/>
            </a:lnSpc>
            <a:spcBef>
              <a:spcPct val="0"/>
            </a:spcBef>
            <a:spcAft>
              <a:spcPct val="35000"/>
            </a:spcAft>
            <a:buNone/>
          </a:pPr>
          <a:r>
            <a:rPr lang="en-GB" sz="1400" kern="1200" baseline="0" noProof="0" dirty="0"/>
            <a:t>Turning Data into a dashboard as a visual containing a series of reports so that it’s easy to understand.</a:t>
          </a:r>
        </a:p>
      </dsp:txBody>
      <dsp:txXfrm>
        <a:off x="6804570" y="1045511"/>
        <a:ext cx="2733591" cy="135174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15/03/2025</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15/03/2025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10</a:t>
            </a:fld>
            <a:endParaRPr lang="en-GB"/>
          </a:p>
        </p:txBody>
      </p:sp>
    </p:spTree>
    <p:extLst>
      <p:ext uri="{BB962C8B-B14F-4D97-AF65-F5344CB8AC3E}">
        <p14:creationId xmlns:p14="http://schemas.microsoft.com/office/powerpoint/2010/main" val="3390550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11</a:t>
            </a:fld>
            <a:endParaRPr lang="en-GB"/>
          </a:p>
        </p:txBody>
      </p:sp>
    </p:spTree>
    <p:extLst>
      <p:ext uri="{BB962C8B-B14F-4D97-AF65-F5344CB8AC3E}">
        <p14:creationId xmlns:p14="http://schemas.microsoft.com/office/powerpoint/2010/main" val="1505850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39D1E-F134-31BB-E8CE-D7DDB5B867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D640A0-BB13-974D-527B-1DC0B862A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BC625-A29A-CBA2-08C3-E48D126D311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01055D-9FF3-9B6A-CDD8-45506F78EC6D}"/>
              </a:ext>
            </a:extLst>
          </p:cNvPr>
          <p:cNvSpPr>
            <a:spLocks noGrp="1"/>
          </p:cNvSpPr>
          <p:nvPr>
            <p:ph type="sldNum" sz="quarter" idx="5"/>
          </p:nvPr>
        </p:nvSpPr>
        <p:spPr/>
        <p:txBody>
          <a:bodyPr/>
          <a:lstStyle/>
          <a:p>
            <a:pPr rtl="0"/>
            <a:fld id="{D5939589-3E79-4C82-AA4A-FE78234FAA59}" type="slidenum">
              <a:rPr lang="en-GB" smtClean="0"/>
              <a:t>12</a:t>
            </a:fld>
            <a:endParaRPr lang="en-GB"/>
          </a:p>
        </p:txBody>
      </p:sp>
    </p:spTree>
    <p:extLst>
      <p:ext uri="{BB962C8B-B14F-4D97-AF65-F5344CB8AC3E}">
        <p14:creationId xmlns:p14="http://schemas.microsoft.com/office/powerpoint/2010/main" val="200633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A73FF-9A7A-DBCE-BD33-5CFD37319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E7CB96-79B8-CDFB-3A86-27FDC9043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969F8A-AF87-5CE1-7FC5-48831446422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552A4A9-502E-E6AB-E574-4D8367C96A5E}"/>
              </a:ext>
            </a:extLst>
          </p:cNvPr>
          <p:cNvSpPr>
            <a:spLocks noGrp="1"/>
          </p:cNvSpPr>
          <p:nvPr>
            <p:ph type="sldNum" sz="quarter" idx="5"/>
          </p:nvPr>
        </p:nvSpPr>
        <p:spPr/>
        <p:txBody>
          <a:bodyPr/>
          <a:lstStyle/>
          <a:p>
            <a:pPr rtl="0"/>
            <a:fld id="{D5939589-3E79-4C82-AA4A-FE78234FAA59}" type="slidenum">
              <a:rPr lang="en-GB" smtClean="0"/>
              <a:t>13</a:t>
            </a:fld>
            <a:endParaRPr lang="en-GB"/>
          </a:p>
        </p:txBody>
      </p:sp>
    </p:spTree>
    <p:extLst>
      <p:ext uri="{BB962C8B-B14F-4D97-AF65-F5344CB8AC3E}">
        <p14:creationId xmlns:p14="http://schemas.microsoft.com/office/powerpoint/2010/main" val="2598999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4F8A1-4ECA-18D3-E1D1-E65DAF7F7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DB050-5E80-869D-DCCC-1F2BEBDF20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8D3B6-D567-25EB-6F57-4A9AE1F6371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73F2770-84A8-A3D1-1690-D6273ACE0552}"/>
              </a:ext>
            </a:extLst>
          </p:cNvPr>
          <p:cNvSpPr>
            <a:spLocks noGrp="1"/>
          </p:cNvSpPr>
          <p:nvPr>
            <p:ph type="sldNum" sz="quarter" idx="5"/>
          </p:nvPr>
        </p:nvSpPr>
        <p:spPr/>
        <p:txBody>
          <a:bodyPr/>
          <a:lstStyle/>
          <a:p>
            <a:pPr rtl="0"/>
            <a:fld id="{D5939589-3E79-4C82-AA4A-FE78234FAA59}" type="slidenum">
              <a:rPr lang="en-GB" smtClean="0"/>
              <a:t>14</a:t>
            </a:fld>
            <a:endParaRPr lang="en-GB"/>
          </a:p>
        </p:txBody>
      </p:sp>
    </p:spTree>
    <p:extLst>
      <p:ext uri="{BB962C8B-B14F-4D97-AF65-F5344CB8AC3E}">
        <p14:creationId xmlns:p14="http://schemas.microsoft.com/office/powerpoint/2010/main" val="2511042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84935-4624-136D-5950-D8C86CBAF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4DA00-A7CA-BCF4-675A-6C78239D5F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2E2F9A-8487-D018-5E84-D54AF46E1D2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9119CC3-AFED-6177-9184-9AEED0F3D40A}"/>
              </a:ext>
            </a:extLst>
          </p:cNvPr>
          <p:cNvSpPr>
            <a:spLocks noGrp="1"/>
          </p:cNvSpPr>
          <p:nvPr>
            <p:ph type="sldNum" sz="quarter" idx="5"/>
          </p:nvPr>
        </p:nvSpPr>
        <p:spPr/>
        <p:txBody>
          <a:bodyPr/>
          <a:lstStyle/>
          <a:p>
            <a:pPr rtl="0"/>
            <a:fld id="{D5939589-3E79-4C82-AA4A-FE78234FAA59}" type="slidenum">
              <a:rPr lang="en-GB" smtClean="0"/>
              <a:t>15</a:t>
            </a:fld>
            <a:endParaRPr lang="en-GB"/>
          </a:p>
        </p:txBody>
      </p:sp>
    </p:spTree>
    <p:extLst>
      <p:ext uri="{BB962C8B-B14F-4D97-AF65-F5344CB8AC3E}">
        <p14:creationId xmlns:p14="http://schemas.microsoft.com/office/powerpoint/2010/main" val="3158353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72175-25CC-F8ED-375F-F77B2B8B8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8612A-FCDF-84F2-BB5F-D206F1F74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0D431-CDE7-F0F8-9EF4-7393162EF10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4AE5ACC-5978-C561-2E70-6BE04EF0761F}"/>
              </a:ext>
            </a:extLst>
          </p:cNvPr>
          <p:cNvSpPr>
            <a:spLocks noGrp="1"/>
          </p:cNvSpPr>
          <p:nvPr>
            <p:ph type="sldNum" sz="quarter" idx="5"/>
          </p:nvPr>
        </p:nvSpPr>
        <p:spPr/>
        <p:txBody>
          <a:bodyPr/>
          <a:lstStyle/>
          <a:p>
            <a:pPr rtl="0"/>
            <a:fld id="{D5939589-3E79-4C82-AA4A-FE78234FAA59}" type="slidenum">
              <a:rPr lang="en-GB" smtClean="0"/>
              <a:t>16</a:t>
            </a:fld>
            <a:endParaRPr lang="en-GB"/>
          </a:p>
        </p:txBody>
      </p:sp>
    </p:spTree>
    <p:extLst>
      <p:ext uri="{BB962C8B-B14F-4D97-AF65-F5344CB8AC3E}">
        <p14:creationId xmlns:p14="http://schemas.microsoft.com/office/powerpoint/2010/main" val="2180226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17</a:t>
            </a:fld>
            <a:endParaRPr lang="en-GB"/>
          </a:p>
        </p:txBody>
      </p:sp>
    </p:spTree>
    <p:extLst>
      <p:ext uri="{BB962C8B-B14F-4D97-AF65-F5344CB8AC3E}">
        <p14:creationId xmlns:p14="http://schemas.microsoft.com/office/powerpoint/2010/main" val="3498038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18</a:t>
            </a:fld>
            <a:endParaRPr lang="en-GB"/>
          </a:p>
        </p:txBody>
      </p:sp>
    </p:spTree>
    <p:extLst>
      <p:ext uri="{BB962C8B-B14F-4D97-AF65-F5344CB8AC3E}">
        <p14:creationId xmlns:p14="http://schemas.microsoft.com/office/powerpoint/2010/main" val="299450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4</a:t>
            </a:fld>
            <a:endParaRPr lang="en-GB"/>
          </a:p>
        </p:txBody>
      </p:sp>
    </p:spTree>
    <p:extLst>
      <p:ext uri="{BB962C8B-B14F-4D97-AF65-F5344CB8AC3E}">
        <p14:creationId xmlns:p14="http://schemas.microsoft.com/office/powerpoint/2010/main" val="1857057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5</a:t>
            </a:fld>
            <a:endParaRPr lang="en-GB"/>
          </a:p>
        </p:txBody>
      </p:sp>
    </p:spTree>
    <p:extLst>
      <p:ext uri="{BB962C8B-B14F-4D97-AF65-F5344CB8AC3E}">
        <p14:creationId xmlns:p14="http://schemas.microsoft.com/office/powerpoint/2010/main" val="2997518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6</a:t>
            </a:fld>
            <a:endParaRPr lang="en-GB"/>
          </a:p>
        </p:txBody>
      </p:sp>
    </p:spTree>
    <p:extLst>
      <p:ext uri="{BB962C8B-B14F-4D97-AF65-F5344CB8AC3E}">
        <p14:creationId xmlns:p14="http://schemas.microsoft.com/office/powerpoint/2010/main" val="3690816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7</a:t>
            </a:fld>
            <a:endParaRPr lang="en-GB"/>
          </a:p>
        </p:txBody>
      </p:sp>
    </p:spTree>
    <p:extLst>
      <p:ext uri="{BB962C8B-B14F-4D97-AF65-F5344CB8AC3E}">
        <p14:creationId xmlns:p14="http://schemas.microsoft.com/office/powerpoint/2010/main" val="4063533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8</a:t>
            </a:fld>
            <a:endParaRPr lang="en-GB"/>
          </a:p>
        </p:txBody>
      </p:sp>
    </p:spTree>
    <p:extLst>
      <p:ext uri="{BB962C8B-B14F-4D97-AF65-F5344CB8AC3E}">
        <p14:creationId xmlns:p14="http://schemas.microsoft.com/office/powerpoint/2010/main" val="279966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9</a:t>
            </a:fld>
            <a:endParaRPr lang="en-GB"/>
          </a:p>
        </p:txBody>
      </p:sp>
    </p:spTree>
    <p:extLst>
      <p:ext uri="{BB962C8B-B14F-4D97-AF65-F5344CB8AC3E}">
        <p14:creationId xmlns:p14="http://schemas.microsoft.com/office/powerpoint/2010/main" val="885126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en-GB" sz="5400" spc="400" dirty="0">
                <a:solidFill>
                  <a:schemeClr val="bg1"/>
                </a:solidFill>
              </a:rPr>
              <a:t>HR Data analysis Project</a:t>
            </a:r>
            <a:endParaRPr lang="en-GB"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3978442" y="4066674"/>
            <a:ext cx="6756614" cy="1831206"/>
          </a:xfrm>
        </p:spPr>
        <p:txBody>
          <a:bodyPr rtlCol="0">
            <a:normAutofit fontScale="85000" lnSpcReduction="20000"/>
          </a:bodyPr>
          <a:lstStyle/>
          <a:p>
            <a:pPr algn="l" rtl="0"/>
            <a:r>
              <a:rPr lang="en-GB" sz="2000" dirty="0">
                <a:solidFill>
                  <a:schemeClr val="bg1"/>
                </a:solidFill>
              </a:rPr>
              <a:t>Team members: </a:t>
            </a:r>
          </a:p>
          <a:p>
            <a:pPr rtl="0"/>
            <a:r>
              <a:rPr lang="en-GB" sz="2000" dirty="0">
                <a:solidFill>
                  <a:schemeClr val="bg1"/>
                </a:solidFill>
              </a:rPr>
              <a:t>Ali Gamal Fouad - 21084726</a:t>
            </a:r>
          </a:p>
          <a:p>
            <a:pPr rtl="0"/>
            <a:r>
              <a:rPr lang="en-GB" sz="2000" dirty="0">
                <a:solidFill>
                  <a:schemeClr val="bg1"/>
                </a:solidFill>
              </a:rPr>
              <a:t>Hagar </a:t>
            </a:r>
            <a:r>
              <a:rPr lang="en-GB" dirty="0"/>
              <a:t>E</a:t>
            </a:r>
            <a:r>
              <a:rPr lang="en-GB" sz="2000" dirty="0">
                <a:solidFill>
                  <a:schemeClr val="bg1"/>
                </a:solidFill>
              </a:rPr>
              <a:t>hsan Abdelhamid – 21080140 </a:t>
            </a:r>
          </a:p>
          <a:p>
            <a:pPr rtl="0"/>
            <a:r>
              <a:rPr lang="en-GB" sz="2000" dirty="0" err="1">
                <a:solidFill>
                  <a:schemeClr val="bg1"/>
                </a:solidFill>
              </a:rPr>
              <a:t>Marawan</a:t>
            </a:r>
            <a:r>
              <a:rPr lang="en-GB" sz="2000" dirty="0">
                <a:solidFill>
                  <a:schemeClr val="bg1"/>
                </a:solidFill>
              </a:rPr>
              <a:t> Ahmed Mohamed Mortada - 21059633</a:t>
            </a:r>
          </a:p>
          <a:p>
            <a:pPr rtl="0"/>
            <a:r>
              <a:rPr lang="en-GB" sz="2000" dirty="0">
                <a:solidFill>
                  <a:schemeClr val="bg1"/>
                </a:solidFill>
              </a:rPr>
              <a:t>Nada Khaled </a:t>
            </a:r>
            <a:r>
              <a:rPr lang="en-GB" sz="2000" dirty="0" err="1">
                <a:solidFill>
                  <a:schemeClr val="bg1"/>
                </a:solidFill>
              </a:rPr>
              <a:t>Abdeljawad</a:t>
            </a:r>
            <a:r>
              <a:rPr lang="en-GB" sz="2000" dirty="0">
                <a:solidFill>
                  <a:schemeClr val="bg1"/>
                </a:solidFill>
              </a:rPr>
              <a:t> - 21084347 </a:t>
            </a:r>
          </a:p>
          <a:p>
            <a:pPr rtl="0"/>
            <a:r>
              <a:rPr lang="en-GB" dirty="0"/>
              <a:t>Osama Sayed </a:t>
            </a:r>
            <a:r>
              <a:rPr lang="en-GB" dirty="0" err="1"/>
              <a:t>Hussien</a:t>
            </a:r>
            <a:r>
              <a:rPr lang="en-GB" dirty="0"/>
              <a:t> - 21093496</a:t>
            </a:r>
          </a:p>
          <a:p>
            <a:pPr rtl="0"/>
            <a:endParaRPr lang="en-GB" sz="2000" dirty="0">
              <a:solidFill>
                <a:schemeClr val="bg1"/>
              </a:solidFill>
            </a:endParaRPr>
          </a:p>
          <a:p>
            <a:pPr rtl="0"/>
            <a:endParaRPr lang="en-GB"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dirty="0">
                <a:solidFill>
                  <a:schemeClr val="bg1"/>
                </a:solidFill>
                <a:latin typeface="+mn-lt"/>
              </a:rPr>
              <a:t>Visualization &amp; commentary</a:t>
            </a:r>
            <a:endParaRPr lang="en-GB" dirty="0"/>
          </a:p>
        </p:txBody>
      </p:sp>
    </p:spTree>
    <p:extLst>
      <p:ext uri="{BB962C8B-B14F-4D97-AF65-F5344CB8AC3E}">
        <p14:creationId xmlns:p14="http://schemas.microsoft.com/office/powerpoint/2010/main" val="1631925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1042916" y="0"/>
            <a:ext cx="10515600" cy="1047417"/>
          </a:xfrm>
        </p:spPr>
        <p:txBody>
          <a:bodyPr rtlCol="0">
            <a:normAutofit/>
          </a:bodyPr>
          <a:lstStyle/>
          <a:p>
            <a:pPr rtl="0"/>
            <a:r>
              <a:rPr lang="en-GB" sz="2800" b="1" u="sng" dirty="0"/>
              <a:t>Attrition Analysis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11</a:t>
            </a:fld>
            <a:endParaRPr lang="en-GB" b="1" cap="all" spc="100" dirty="0">
              <a:solidFill>
                <a:schemeClr val="accent2"/>
              </a:solidFill>
            </a:endParaRPr>
          </a:p>
        </p:txBody>
      </p:sp>
      <p:sp>
        <p:nvSpPr>
          <p:cNvPr id="3" name="Content Placeholder 2">
            <a:extLst>
              <a:ext uri="{FF2B5EF4-FFF2-40B4-BE49-F238E27FC236}">
                <a16:creationId xmlns:a16="http://schemas.microsoft.com/office/drawing/2014/main" id="{064759AF-F426-D103-F459-5FE1828A9B24}"/>
              </a:ext>
            </a:extLst>
          </p:cNvPr>
          <p:cNvSpPr>
            <a:spLocks noGrp="1"/>
          </p:cNvSpPr>
          <p:nvPr>
            <p:ph idx="1"/>
          </p:nvPr>
        </p:nvSpPr>
        <p:spPr>
          <a:xfrm>
            <a:off x="940558" y="5647300"/>
            <a:ext cx="10515600" cy="1047417"/>
          </a:xfrm>
        </p:spPr>
        <p:txBody>
          <a:bodyPr>
            <a:normAutofit/>
          </a:bodyPr>
          <a:lstStyle/>
          <a:p>
            <a:pPr marL="0" indent="0">
              <a:buNone/>
            </a:pPr>
            <a:r>
              <a:rPr lang="en-GB" sz="1600" dirty="0"/>
              <a:t>As illustrated in this report the attrition percentage is 16% for the past 10 years.</a:t>
            </a:r>
          </a:p>
          <a:p>
            <a:pPr marL="0" indent="0">
              <a:buNone/>
            </a:pPr>
            <a:r>
              <a:rPr lang="en-GB" sz="1600" dirty="0"/>
              <a:t>The highest turnover for the employees takes place in the Sales department with a 21%.</a:t>
            </a:r>
          </a:p>
          <a:p>
            <a:pPr marL="0" indent="0">
              <a:buNone/>
            </a:pPr>
            <a:r>
              <a:rPr lang="en-GB" sz="1600" dirty="0"/>
              <a:t>The employees most likely to resign are those with less than 2 years of experience.</a:t>
            </a:r>
          </a:p>
          <a:p>
            <a:pPr marL="0" indent="0">
              <a:buNone/>
            </a:pPr>
            <a:endParaRPr lang="en-GB" dirty="0"/>
          </a:p>
        </p:txBody>
      </p:sp>
      <p:pic>
        <p:nvPicPr>
          <p:cNvPr id="5" name="Picture 4">
            <a:extLst>
              <a:ext uri="{FF2B5EF4-FFF2-40B4-BE49-F238E27FC236}">
                <a16:creationId xmlns:a16="http://schemas.microsoft.com/office/drawing/2014/main" id="{610C841E-9F9C-B219-6C96-A91F41AA1F3C}"/>
              </a:ext>
            </a:extLst>
          </p:cNvPr>
          <p:cNvPicPr>
            <a:picLocks noChangeAspect="1"/>
          </p:cNvPicPr>
          <p:nvPr/>
        </p:nvPicPr>
        <p:blipFill>
          <a:blip r:embed="rId3"/>
          <a:stretch>
            <a:fillRect/>
          </a:stretch>
        </p:blipFill>
        <p:spPr>
          <a:xfrm>
            <a:off x="1042916" y="822827"/>
            <a:ext cx="10413242" cy="4763165"/>
          </a:xfrm>
          <a:prstGeom prst="rect">
            <a:avLst/>
          </a:prstGeom>
        </p:spPr>
      </p:pic>
    </p:spTree>
    <p:extLst>
      <p:ext uri="{BB962C8B-B14F-4D97-AF65-F5344CB8AC3E}">
        <p14:creationId xmlns:p14="http://schemas.microsoft.com/office/powerpoint/2010/main" val="3512780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B73D9-6CE5-8846-ABB8-50A243EBE0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70CCC86-D515-3B00-CD7E-6EB7DF7A276D}"/>
              </a:ext>
            </a:extLst>
          </p:cNvPr>
          <p:cNvSpPr>
            <a:spLocks noGrp="1"/>
          </p:cNvSpPr>
          <p:nvPr>
            <p:ph type="title"/>
          </p:nvPr>
        </p:nvSpPr>
        <p:spPr>
          <a:xfrm>
            <a:off x="1042916" y="0"/>
            <a:ext cx="10515600" cy="1047417"/>
          </a:xfrm>
        </p:spPr>
        <p:txBody>
          <a:bodyPr rtlCol="0">
            <a:normAutofit/>
          </a:bodyPr>
          <a:lstStyle/>
          <a:p>
            <a:pPr rtl="0"/>
            <a:r>
              <a:rPr lang="en-GB" sz="2800" b="1" u="sng" dirty="0"/>
              <a:t>Employee Analysis</a:t>
            </a:r>
          </a:p>
        </p:txBody>
      </p:sp>
      <p:sp>
        <p:nvSpPr>
          <p:cNvPr id="9" name="Slide Number Placeholder 5">
            <a:extLst>
              <a:ext uri="{FF2B5EF4-FFF2-40B4-BE49-F238E27FC236}">
                <a16:creationId xmlns:a16="http://schemas.microsoft.com/office/drawing/2014/main" id="{43ACE4A6-09CE-6C5A-F62C-4C836CB5B3BA}"/>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12</a:t>
            </a:fld>
            <a:endParaRPr lang="en-GB" b="1" cap="all" spc="100" dirty="0">
              <a:solidFill>
                <a:schemeClr val="accent2"/>
              </a:solidFill>
            </a:endParaRPr>
          </a:p>
        </p:txBody>
      </p:sp>
      <p:sp>
        <p:nvSpPr>
          <p:cNvPr id="3" name="Content Placeholder 2">
            <a:extLst>
              <a:ext uri="{FF2B5EF4-FFF2-40B4-BE49-F238E27FC236}">
                <a16:creationId xmlns:a16="http://schemas.microsoft.com/office/drawing/2014/main" id="{1DB57EC8-6864-BF7C-F187-7EF1FEA88C00}"/>
              </a:ext>
            </a:extLst>
          </p:cNvPr>
          <p:cNvSpPr>
            <a:spLocks noGrp="1"/>
          </p:cNvSpPr>
          <p:nvPr>
            <p:ph idx="1"/>
          </p:nvPr>
        </p:nvSpPr>
        <p:spPr>
          <a:xfrm>
            <a:off x="940558" y="5647300"/>
            <a:ext cx="10515600" cy="1047417"/>
          </a:xfrm>
        </p:spPr>
        <p:txBody>
          <a:bodyPr>
            <a:normAutofit/>
          </a:bodyPr>
          <a:lstStyle/>
          <a:p>
            <a:pPr marL="0" indent="0">
              <a:buNone/>
            </a:pPr>
            <a:r>
              <a:rPr lang="en-GB" sz="1600" dirty="0"/>
              <a:t>Active employees are 1233 employee with average salary of 113K and average age of 29.</a:t>
            </a:r>
          </a:p>
          <a:p>
            <a:pPr marL="0" indent="0">
              <a:buNone/>
            </a:pPr>
            <a:r>
              <a:rPr lang="en-GB" sz="1600" dirty="0"/>
              <a:t>66% of the employees are less than 30 KM away from the workplace.</a:t>
            </a:r>
          </a:p>
          <a:p>
            <a:pPr marL="0" indent="0">
              <a:buNone/>
            </a:pPr>
            <a:r>
              <a:rPr lang="en-GB" sz="1600" dirty="0"/>
              <a:t>540 Employees have decided to take their bonus as a Stock option.</a:t>
            </a:r>
          </a:p>
        </p:txBody>
      </p:sp>
      <p:pic>
        <p:nvPicPr>
          <p:cNvPr id="8" name="Picture 7">
            <a:extLst>
              <a:ext uri="{FF2B5EF4-FFF2-40B4-BE49-F238E27FC236}">
                <a16:creationId xmlns:a16="http://schemas.microsoft.com/office/drawing/2014/main" id="{93B0B933-EA55-9B6D-E8D9-E35C300BA9E7}"/>
              </a:ext>
            </a:extLst>
          </p:cNvPr>
          <p:cNvPicPr>
            <a:picLocks noChangeAspect="1"/>
          </p:cNvPicPr>
          <p:nvPr/>
        </p:nvPicPr>
        <p:blipFill>
          <a:blip r:embed="rId3"/>
          <a:stretch>
            <a:fillRect/>
          </a:stretch>
        </p:blipFill>
        <p:spPr>
          <a:xfrm>
            <a:off x="1042916" y="802105"/>
            <a:ext cx="10413242" cy="4818437"/>
          </a:xfrm>
          <a:prstGeom prst="rect">
            <a:avLst/>
          </a:prstGeom>
        </p:spPr>
      </p:pic>
    </p:spTree>
    <p:extLst>
      <p:ext uri="{BB962C8B-B14F-4D97-AF65-F5344CB8AC3E}">
        <p14:creationId xmlns:p14="http://schemas.microsoft.com/office/powerpoint/2010/main" val="3049406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65981-0727-D993-3754-9A9B05CDC1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2A855D-53FF-FCDE-9EBC-EA916D8C1552}"/>
              </a:ext>
            </a:extLst>
          </p:cNvPr>
          <p:cNvSpPr>
            <a:spLocks noGrp="1"/>
          </p:cNvSpPr>
          <p:nvPr>
            <p:ph type="title"/>
          </p:nvPr>
        </p:nvSpPr>
        <p:spPr>
          <a:xfrm>
            <a:off x="1042916" y="0"/>
            <a:ext cx="10515600" cy="1047417"/>
          </a:xfrm>
        </p:spPr>
        <p:txBody>
          <a:bodyPr rtlCol="0">
            <a:normAutofit/>
          </a:bodyPr>
          <a:lstStyle/>
          <a:p>
            <a:pPr rtl="0"/>
            <a:r>
              <a:rPr lang="en-GB" sz="2800" b="1" u="sng" dirty="0"/>
              <a:t>Employee Analysis</a:t>
            </a:r>
          </a:p>
        </p:txBody>
      </p:sp>
      <p:sp>
        <p:nvSpPr>
          <p:cNvPr id="9" name="Slide Number Placeholder 5">
            <a:extLst>
              <a:ext uri="{FF2B5EF4-FFF2-40B4-BE49-F238E27FC236}">
                <a16:creationId xmlns:a16="http://schemas.microsoft.com/office/drawing/2014/main" id="{E2033D7B-5F6C-D6C3-93FD-AEC4BFC3F45A}"/>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13</a:t>
            </a:fld>
            <a:endParaRPr lang="en-GB" b="1" cap="all" spc="100" dirty="0">
              <a:solidFill>
                <a:schemeClr val="accent2"/>
              </a:solidFill>
            </a:endParaRPr>
          </a:p>
        </p:txBody>
      </p:sp>
      <p:sp>
        <p:nvSpPr>
          <p:cNvPr id="3" name="Content Placeholder 2">
            <a:extLst>
              <a:ext uri="{FF2B5EF4-FFF2-40B4-BE49-F238E27FC236}">
                <a16:creationId xmlns:a16="http://schemas.microsoft.com/office/drawing/2014/main" id="{7FDA550F-CC53-739A-C62A-E4730C825512}"/>
              </a:ext>
            </a:extLst>
          </p:cNvPr>
          <p:cNvSpPr>
            <a:spLocks noGrp="1"/>
          </p:cNvSpPr>
          <p:nvPr>
            <p:ph idx="1"/>
          </p:nvPr>
        </p:nvSpPr>
        <p:spPr>
          <a:xfrm>
            <a:off x="940558" y="5647300"/>
            <a:ext cx="10515600" cy="1047417"/>
          </a:xfrm>
        </p:spPr>
        <p:txBody>
          <a:bodyPr>
            <a:normAutofit/>
          </a:bodyPr>
          <a:lstStyle/>
          <a:p>
            <a:pPr marL="0" indent="0">
              <a:buNone/>
            </a:pPr>
            <a:r>
              <a:rPr lang="en-GB" sz="1600" dirty="0"/>
              <a:t>545 of the employees are married , 317 of them are males and 228 are females.</a:t>
            </a:r>
          </a:p>
          <a:p>
            <a:pPr marL="0" indent="0">
              <a:buNone/>
            </a:pPr>
            <a:r>
              <a:rPr lang="en-GB" sz="1600" dirty="0"/>
              <a:t>Only 289 of the employees where subject to overtime , 171 of them were males and 118 were females.</a:t>
            </a:r>
          </a:p>
          <a:p>
            <a:pPr marL="0" indent="0">
              <a:buNone/>
            </a:pPr>
            <a:r>
              <a:rPr lang="en-GB" sz="1600" dirty="0"/>
              <a:t>380 of the employees took a rating of “Meets Expectations”.</a:t>
            </a:r>
          </a:p>
        </p:txBody>
      </p:sp>
      <p:pic>
        <p:nvPicPr>
          <p:cNvPr id="5" name="Picture 4">
            <a:extLst>
              <a:ext uri="{FF2B5EF4-FFF2-40B4-BE49-F238E27FC236}">
                <a16:creationId xmlns:a16="http://schemas.microsoft.com/office/drawing/2014/main" id="{B0CBA526-3DA5-83E8-5607-C9085BE0BC20}"/>
              </a:ext>
            </a:extLst>
          </p:cNvPr>
          <p:cNvPicPr>
            <a:picLocks noChangeAspect="1"/>
          </p:cNvPicPr>
          <p:nvPr/>
        </p:nvPicPr>
        <p:blipFill>
          <a:blip r:embed="rId3"/>
          <a:stretch>
            <a:fillRect/>
          </a:stretch>
        </p:blipFill>
        <p:spPr>
          <a:xfrm>
            <a:off x="1042916" y="802105"/>
            <a:ext cx="10413242" cy="4818437"/>
          </a:xfrm>
          <a:prstGeom prst="rect">
            <a:avLst/>
          </a:prstGeom>
        </p:spPr>
      </p:pic>
    </p:spTree>
    <p:extLst>
      <p:ext uri="{BB962C8B-B14F-4D97-AF65-F5344CB8AC3E}">
        <p14:creationId xmlns:p14="http://schemas.microsoft.com/office/powerpoint/2010/main" val="480775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3DE67-0811-426E-ABA1-C633DE0026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0DF2D70-0EA2-871A-35B0-F4208DE1A1D6}"/>
              </a:ext>
            </a:extLst>
          </p:cNvPr>
          <p:cNvSpPr>
            <a:spLocks noGrp="1"/>
          </p:cNvSpPr>
          <p:nvPr>
            <p:ph type="title"/>
          </p:nvPr>
        </p:nvSpPr>
        <p:spPr>
          <a:xfrm>
            <a:off x="1042916" y="0"/>
            <a:ext cx="10515600" cy="1047417"/>
          </a:xfrm>
        </p:spPr>
        <p:txBody>
          <a:bodyPr rtlCol="0">
            <a:normAutofit/>
          </a:bodyPr>
          <a:lstStyle/>
          <a:p>
            <a:pPr rtl="0"/>
            <a:r>
              <a:rPr lang="en-GB" sz="2800" b="1" u="sng" dirty="0"/>
              <a:t>Employee Analysis</a:t>
            </a:r>
          </a:p>
        </p:txBody>
      </p:sp>
      <p:sp>
        <p:nvSpPr>
          <p:cNvPr id="9" name="Slide Number Placeholder 5">
            <a:extLst>
              <a:ext uri="{FF2B5EF4-FFF2-40B4-BE49-F238E27FC236}">
                <a16:creationId xmlns:a16="http://schemas.microsoft.com/office/drawing/2014/main" id="{76C901F7-599B-F128-A7BA-8B878C1C76C8}"/>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14</a:t>
            </a:fld>
            <a:endParaRPr lang="en-GB" b="1" cap="all" spc="100" dirty="0">
              <a:solidFill>
                <a:schemeClr val="accent2"/>
              </a:solidFill>
            </a:endParaRPr>
          </a:p>
        </p:txBody>
      </p:sp>
      <p:sp>
        <p:nvSpPr>
          <p:cNvPr id="3" name="Content Placeholder 2">
            <a:extLst>
              <a:ext uri="{FF2B5EF4-FFF2-40B4-BE49-F238E27FC236}">
                <a16:creationId xmlns:a16="http://schemas.microsoft.com/office/drawing/2014/main" id="{DE5A648B-DFF2-A8B6-83FB-16A6D501A37D}"/>
              </a:ext>
            </a:extLst>
          </p:cNvPr>
          <p:cNvSpPr>
            <a:spLocks noGrp="1"/>
          </p:cNvSpPr>
          <p:nvPr>
            <p:ph idx="1"/>
          </p:nvPr>
        </p:nvSpPr>
        <p:spPr>
          <a:xfrm>
            <a:off x="940558" y="5647300"/>
            <a:ext cx="10515600" cy="1047417"/>
          </a:xfrm>
        </p:spPr>
        <p:txBody>
          <a:bodyPr>
            <a:normAutofit/>
          </a:bodyPr>
          <a:lstStyle/>
          <a:p>
            <a:pPr marL="0" indent="0">
              <a:buNone/>
            </a:pPr>
            <a:r>
              <a:rPr lang="en-GB" sz="1600" dirty="0"/>
              <a:t>1013 of the employees travelled to complete business tasks.</a:t>
            </a:r>
          </a:p>
          <a:p>
            <a:pPr marL="0" indent="0">
              <a:buNone/>
            </a:pPr>
            <a:r>
              <a:rPr lang="en-GB" sz="1600" dirty="0"/>
              <a:t>723 of the employees are “White” people and they are the largest ethnic group.</a:t>
            </a:r>
          </a:p>
          <a:p>
            <a:pPr marL="0" indent="0">
              <a:buNone/>
            </a:pPr>
            <a:r>
              <a:rPr lang="en-GB" sz="1600" dirty="0"/>
              <a:t>Most of the employees lives in California and New York.</a:t>
            </a:r>
          </a:p>
          <a:p>
            <a:pPr marL="0" indent="0">
              <a:buNone/>
            </a:pPr>
            <a:endParaRPr lang="en-GB" sz="1600" dirty="0"/>
          </a:p>
          <a:p>
            <a:pPr marL="0" indent="0">
              <a:buNone/>
            </a:pPr>
            <a:endParaRPr lang="en-GB" sz="1600" dirty="0"/>
          </a:p>
        </p:txBody>
      </p:sp>
      <p:pic>
        <p:nvPicPr>
          <p:cNvPr id="6" name="Picture 5">
            <a:extLst>
              <a:ext uri="{FF2B5EF4-FFF2-40B4-BE49-F238E27FC236}">
                <a16:creationId xmlns:a16="http://schemas.microsoft.com/office/drawing/2014/main" id="{5F237219-AA80-7770-A6EA-87A7119E3E4D}"/>
              </a:ext>
            </a:extLst>
          </p:cNvPr>
          <p:cNvPicPr>
            <a:picLocks noChangeAspect="1"/>
          </p:cNvPicPr>
          <p:nvPr/>
        </p:nvPicPr>
        <p:blipFill>
          <a:blip r:embed="rId3"/>
          <a:stretch>
            <a:fillRect/>
          </a:stretch>
        </p:blipFill>
        <p:spPr>
          <a:xfrm>
            <a:off x="1042916" y="771196"/>
            <a:ext cx="10310884" cy="4876104"/>
          </a:xfrm>
          <a:prstGeom prst="rect">
            <a:avLst/>
          </a:prstGeom>
        </p:spPr>
      </p:pic>
    </p:spTree>
    <p:extLst>
      <p:ext uri="{BB962C8B-B14F-4D97-AF65-F5344CB8AC3E}">
        <p14:creationId xmlns:p14="http://schemas.microsoft.com/office/powerpoint/2010/main" val="3410833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BDE05-C012-41EC-E048-30171A11A7F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9433A9-C4BB-0913-05F6-6C2CFF1F204D}"/>
              </a:ext>
            </a:extLst>
          </p:cNvPr>
          <p:cNvSpPr>
            <a:spLocks noGrp="1"/>
          </p:cNvSpPr>
          <p:nvPr>
            <p:ph type="title"/>
          </p:nvPr>
        </p:nvSpPr>
        <p:spPr>
          <a:xfrm>
            <a:off x="1042916" y="0"/>
            <a:ext cx="10515600" cy="1047417"/>
          </a:xfrm>
        </p:spPr>
        <p:txBody>
          <a:bodyPr rtlCol="0">
            <a:normAutofit/>
          </a:bodyPr>
          <a:lstStyle/>
          <a:p>
            <a:pPr rtl="0"/>
            <a:r>
              <a:rPr lang="en-GB" sz="2800" b="1" u="sng" dirty="0"/>
              <a:t>Education Analysis</a:t>
            </a:r>
          </a:p>
        </p:txBody>
      </p:sp>
      <p:sp>
        <p:nvSpPr>
          <p:cNvPr id="9" name="Slide Number Placeholder 5">
            <a:extLst>
              <a:ext uri="{FF2B5EF4-FFF2-40B4-BE49-F238E27FC236}">
                <a16:creationId xmlns:a16="http://schemas.microsoft.com/office/drawing/2014/main" id="{2EE61230-87DA-4CFC-8C37-2BF640C20C8E}"/>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15</a:t>
            </a:fld>
            <a:endParaRPr lang="en-GB" b="1" cap="all" spc="100" dirty="0">
              <a:solidFill>
                <a:schemeClr val="accent2"/>
              </a:solidFill>
            </a:endParaRPr>
          </a:p>
        </p:txBody>
      </p:sp>
      <p:sp>
        <p:nvSpPr>
          <p:cNvPr id="3" name="Content Placeholder 2">
            <a:extLst>
              <a:ext uri="{FF2B5EF4-FFF2-40B4-BE49-F238E27FC236}">
                <a16:creationId xmlns:a16="http://schemas.microsoft.com/office/drawing/2014/main" id="{93A995F7-D6E3-82A2-49C1-AFE5E09618CB}"/>
              </a:ext>
            </a:extLst>
          </p:cNvPr>
          <p:cNvSpPr>
            <a:spLocks noGrp="1"/>
          </p:cNvSpPr>
          <p:nvPr>
            <p:ph idx="1"/>
          </p:nvPr>
        </p:nvSpPr>
        <p:spPr>
          <a:xfrm>
            <a:off x="940558" y="5647300"/>
            <a:ext cx="10515600" cy="1047417"/>
          </a:xfrm>
        </p:spPr>
        <p:txBody>
          <a:bodyPr>
            <a:normAutofit/>
          </a:bodyPr>
          <a:lstStyle/>
          <a:p>
            <a:pPr marL="0" indent="0">
              <a:buNone/>
            </a:pPr>
            <a:r>
              <a:rPr lang="en-GB" sz="1600" dirty="0"/>
              <a:t>473 of the employees holds a Bachelors Degree.</a:t>
            </a:r>
          </a:p>
          <a:p>
            <a:pPr marL="0" indent="0">
              <a:buNone/>
            </a:pPr>
            <a:r>
              <a:rPr lang="en-GB" sz="1600" dirty="0"/>
              <a:t>The PhD holders are the highest paid employees.</a:t>
            </a:r>
          </a:p>
          <a:p>
            <a:pPr marL="0" indent="0">
              <a:buNone/>
            </a:pPr>
            <a:r>
              <a:rPr lang="en-GB" sz="1600" dirty="0"/>
              <a:t>383 of the employees took a post graduate degree.</a:t>
            </a:r>
          </a:p>
          <a:p>
            <a:pPr marL="0" indent="0">
              <a:buNone/>
            </a:pPr>
            <a:endParaRPr lang="en-GB" sz="1600" dirty="0"/>
          </a:p>
        </p:txBody>
      </p:sp>
      <p:pic>
        <p:nvPicPr>
          <p:cNvPr id="5" name="Picture 4">
            <a:extLst>
              <a:ext uri="{FF2B5EF4-FFF2-40B4-BE49-F238E27FC236}">
                <a16:creationId xmlns:a16="http://schemas.microsoft.com/office/drawing/2014/main" id="{434EAC02-825B-19D3-2CCB-3C98C7D0450B}"/>
              </a:ext>
            </a:extLst>
          </p:cNvPr>
          <p:cNvPicPr>
            <a:picLocks noChangeAspect="1"/>
          </p:cNvPicPr>
          <p:nvPr/>
        </p:nvPicPr>
        <p:blipFill>
          <a:blip r:embed="rId3"/>
          <a:stretch>
            <a:fillRect/>
          </a:stretch>
        </p:blipFill>
        <p:spPr>
          <a:xfrm>
            <a:off x="1042915" y="735087"/>
            <a:ext cx="10310885" cy="4850374"/>
          </a:xfrm>
          <a:prstGeom prst="rect">
            <a:avLst/>
          </a:prstGeom>
        </p:spPr>
      </p:pic>
    </p:spTree>
    <p:extLst>
      <p:ext uri="{BB962C8B-B14F-4D97-AF65-F5344CB8AC3E}">
        <p14:creationId xmlns:p14="http://schemas.microsoft.com/office/powerpoint/2010/main" val="3740008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AF850-9D00-199B-10BD-3DA90B4187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6B9AE9-FE26-50B2-0671-D96AD59756CF}"/>
              </a:ext>
            </a:extLst>
          </p:cNvPr>
          <p:cNvSpPr>
            <a:spLocks noGrp="1"/>
          </p:cNvSpPr>
          <p:nvPr>
            <p:ph type="title"/>
          </p:nvPr>
        </p:nvSpPr>
        <p:spPr>
          <a:xfrm>
            <a:off x="1042916" y="0"/>
            <a:ext cx="10515600" cy="1047417"/>
          </a:xfrm>
        </p:spPr>
        <p:txBody>
          <a:bodyPr rtlCol="0">
            <a:normAutofit/>
          </a:bodyPr>
          <a:lstStyle/>
          <a:p>
            <a:pPr rtl="0"/>
            <a:r>
              <a:rPr lang="en-GB" sz="2800" b="1" u="sng" dirty="0"/>
              <a:t>Satisfaction Analysis</a:t>
            </a:r>
          </a:p>
        </p:txBody>
      </p:sp>
      <p:sp>
        <p:nvSpPr>
          <p:cNvPr id="9" name="Slide Number Placeholder 5">
            <a:extLst>
              <a:ext uri="{FF2B5EF4-FFF2-40B4-BE49-F238E27FC236}">
                <a16:creationId xmlns:a16="http://schemas.microsoft.com/office/drawing/2014/main" id="{3530FCA0-2E3F-E622-C719-3DD915B38F82}"/>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16</a:t>
            </a:fld>
            <a:endParaRPr lang="en-GB" b="1" cap="all" spc="100" dirty="0">
              <a:solidFill>
                <a:schemeClr val="accent2"/>
              </a:solidFill>
            </a:endParaRPr>
          </a:p>
        </p:txBody>
      </p:sp>
      <p:sp>
        <p:nvSpPr>
          <p:cNvPr id="3" name="Content Placeholder 2">
            <a:extLst>
              <a:ext uri="{FF2B5EF4-FFF2-40B4-BE49-F238E27FC236}">
                <a16:creationId xmlns:a16="http://schemas.microsoft.com/office/drawing/2014/main" id="{A4E4D5E3-8648-2654-15B1-DF9E89D9E8F3}"/>
              </a:ext>
            </a:extLst>
          </p:cNvPr>
          <p:cNvSpPr>
            <a:spLocks noGrp="1"/>
          </p:cNvSpPr>
          <p:nvPr>
            <p:ph idx="1"/>
          </p:nvPr>
        </p:nvSpPr>
        <p:spPr>
          <a:xfrm>
            <a:off x="940558" y="5647300"/>
            <a:ext cx="10515600" cy="1047417"/>
          </a:xfrm>
        </p:spPr>
        <p:txBody>
          <a:bodyPr>
            <a:normAutofit/>
          </a:bodyPr>
          <a:lstStyle/>
          <a:p>
            <a:pPr marL="0" indent="0">
              <a:buNone/>
            </a:pPr>
            <a:r>
              <a:rPr lang="en-GB" sz="1600" dirty="0"/>
              <a:t>231 of the employees are highly satisfied of their job , and 45 of the employees aren’t satisfied at all.</a:t>
            </a:r>
          </a:p>
          <a:p>
            <a:pPr marL="0" indent="0">
              <a:buNone/>
            </a:pPr>
            <a:r>
              <a:rPr lang="en-GB" sz="1600" dirty="0"/>
              <a:t>Most of the resigned employees were fairly satisfied.</a:t>
            </a:r>
          </a:p>
          <a:p>
            <a:pPr marL="0" indent="0">
              <a:buNone/>
            </a:pPr>
            <a:endParaRPr lang="en-GB" sz="1600" dirty="0"/>
          </a:p>
        </p:txBody>
      </p:sp>
      <p:pic>
        <p:nvPicPr>
          <p:cNvPr id="6" name="Picture 5">
            <a:extLst>
              <a:ext uri="{FF2B5EF4-FFF2-40B4-BE49-F238E27FC236}">
                <a16:creationId xmlns:a16="http://schemas.microsoft.com/office/drawing/2014/main" id="{61ADBBF2-C404-7A33-707A-85D9256C2661}"/>
              </a:ext>
            </a:extLst>
          </p:cNvPr>
          <p:cNvPicPr>
            <a:picLocks noChangeAspect="1"/>
          </p:cNvPicPr>
          <p:nvPr/>
        </p:nvPicPr>
        <p:blipFill>
          <a:blip r:embed="rId3"/>
          <a:stretch>
            <a:fillRect/>
          </a:stretch>
        </p:blipFill>
        <p:spPr>
          <a:xfrm>
            <a:off x="1042916" y="788234"/>
            <a:ext cx="10310884" cy="4843921"/>
          </a:xfrm>
          <a:prstGeom prst="rect">
            <a:avLst/>
          </a:prstGeom>
        </p:spPr>
      </p:pic>
    </p:spTree>
    <p:extLst>
      <p:ext uri="{BB962C8B-B14F-4D97-AF65-F5344CB8AC3E}">
        <p14:creationId xmlns:p14="http://schemas.microsoft.com/office/powerpoint/2010/main" val="317376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rtlCol="0"/>
          <a:lstStyle/>
          <a:p>
            <a:pPr rtl="0"/>
            <a:r>
              <a:rPr lang="en-GB"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rtl="0"/>
            <a:r>
              <a:rPr lang="en-GB"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en-GB" dirty="0"/>
              <a:t>HR DATA ANALYSIS</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en-GB" smtClean="0"/>
              <a:pPr rtl="0"/>
              <a:t>17</a:t>
            </a:fld>
            <a:endParaRPr lang="en-GB"/>
          </a:p>
        </p:txBody>
      </p:sp>
    </p:spTree>
    <p:extLst>
      <p:ext uri="{BB962C8B-B14F-4D97-AF65-F5344CB8AC3E}">
        <p14:creationId xmlns:p14="http://schemas.microsoft.com/office/powerpoint/2010/main" val="358477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18</a:t>
            </a:fld>
            <a:endParaRPr lang="en-GB"/>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dirty="0"/>
              <a:t>Hr data analysis</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a:t>Thank you</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en-GB" b="1" cap="all" spc="400" dirty="0">
                <a:solidFill>
                  <a:schemeClr val="bg1"/>
                </a:solidFill>
                <a:latin typeface="+mn-lt"/>
              </a:rPr>
              <a:t>Agenda</a:t>
            </a:r>
            <a:endParaRPr lang="en-GB"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en-GB" dirty="0"/>
              <a:t>Project Concept</a:t>
            </a:r>
            <a:endParaRPr lang="en-GB" sz="1800" dirty="0">
              <a:solidFill>
                <a:schemeClr val="bg1"/>
              </a:solidFill>
            </a:endParaRPr>
          </a:p>
          <a:p>
            <a:pPr algn="r" rtl="0"/>
            <a:r>
              <a:rPr lang="en-GB" sz="1800" dirty="0">
                <a:solidFill>
                  <a:schemeClr val="bg1"/>
                </a:solidFill>
              </a:rPr>
              <a:t>Phase 1: Data Cleaning &amp; Preprocessing </a:t>
            </a:r>
          </a:p>
          <a:p>
            <a:pPr algn="r" rtl="0"/>
            <a:r>
              <a:rPr lang="en-GB" dirty="0"/>
              <a:t>Phase 2: Analysis (Dax &amp; Relationships)</a:t>
            </a:r>
          </a:p>
          <a:p>
            <a:pPr algn="r" rtl="0"/>
            <a:r>
              <a:rPr lang="en-GB" dirty="0"/>
              <a:t>Phase 3: Visualization </a:t>
            </a:r>
            <a:endParaRPr lang="en-GB" sz="1800" dirty="0">
              <a:solidFill>
                <a:schemeClr val="bg1"/>
              </a:solidFill>
            </a:endParaRPr>
          </a:p>
          <a:p>
            <a:pPr algn="r" rtl="0"/>
            <a:r>
              <a:rPr lang="en-GB" dirty="0"/>
              <a:t>Phase 4: Commentary</a:t>
            </a:r>
            <a:endParaRPr lang="en-GB" sz="1800" dirty="0">
              <a:solidFill>
                <a:schemeClr val="bg1"/>
              </a:solidFill>
            </a:endParaRP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en-GB" dirty="0"/>
              <a:t>Hr data analysis</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en-GB" smtClean="0"/>
              <a:pPr/>
              <a:t>2</a:t>
            </a:fld>
            <a:endParaRPr lang="en-GB"/>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rtlCol="0">
            <a:normAutofit fontScale="90000"/>
          </a:bodyPr>
          <a:lstStyle/>
          <a:p>
            <a:pPr rtl="0"/>
            <a:r>
              <a:rPr lang="en-GB" dirty="0"/>
              <a:t>HR Project Concept</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fontScale="92500" lnSpcReduction="20000"/>
          </a:bodyPr>
          <a:lstStyle/>
          <a:p>
            <a:pPr rtl="0"/>
            <a:r>
              <a:rPr lang="en-GB" sz="2000" dirty="0"/>
              <a:t>The project helps organizations make better people decisions through using advanced metrics, turning employee data into useful insights. </a:t>
            </a:r>
          </a:p>
          <a:p>
            <a:pPr rtl="0"/>
            <a:endParaRPr lang="en-GB" dirty="0"/>
          </a:p>
          <a:p>
            <a:pPr rtl="0"/>
            <a:r>
              <a:rPr lang="en-GB" sz="2000" dirty="0"/>
              <a:t>I</a:t>
            </a:r>
            <a:r>
              <a:rPr lang="en-GB" dirty="0"/>
              <a:t>t tracks keys areas like performance, engagement, turnover, training and satisfaction.</a:t>
            </a:r>
          </a:p>
          <a:p>
            <a:pPr rtl="0"/>
            <a:endParaRPr lang="en-GB" sz="2000" dirty="0"/>
          </a:p>
          <a:p>
            <a:pPr rtl="0"/>
            <a:r>
              <a:rPr lang="en-GB" dirty="0"/>
              <a:t>Our purpose: for companies to use this predictive analysis to anticipate needs, reduce hiring costs, and boost retention.</a:t>
            </a:r>
            <a:endParaRPr lang="en-GB" sz="2000" dirty="0"/>
          </a:p>
          <a:p>
            <a:pPr rtl="0"/>
            <a:endParaRPr lang="en-GB"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GB" dirty="0" err="1"/>
              <a:t>hR</a:t>
            </a:r>
            <a:r>
              <a:rPr lang="en-GB" dirty="0"/>
              <a:t> DATA ANALYSIS </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a:t>3</a:t>
            </a:fld>
            <a:endParaRPr lang="en-GB"/>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rtlCol="0">
            <a:normAutofit/>
          </a:bodyPr>
          <a:lstStyle/>
          <a:p>
            <a:pPr rtl="0"/>
            <a:r>
              <a:rPr lang="en-GB" dirty="0"/>
              <a:t>Project’s 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en-GB" b="1" cap="all" spc="100" smtClean="0">
                <a:solidFill>
                  <a:schemeClr val="accent2"/>
                </a:solidFill>
              </a:rPr>
              <a:pPr rtl="0">
                <a:spcAft>
                  <a:spcPts val="600"/>
                </a:spcAft>
              </a:pPr>
              <a:t>4</a:t>
            </a:fld>
            <a:endParaRPr lang="en-GB"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90209048"/>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dirty="0">
                <a:solidFill>
                  <a:schemeClr val="bg1"/>
                </a:solidFill>
                <a:latin typeface="+mn-lt"/>
              </a:rPr>
              <a:t>Data cleaning &amp; Pre-processing</a:t>
            </a:r>
            <a:endParaRPr lang="en-GB" dirty="0"/>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GB" sz="5400" dirty="0"/>
              <a:t>Chart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6</a:t>
            </a:fld>
            <a:endParaRPr lang="en-GB" b="1" cap="all" spc="100" dirty="0">
              <a:solidFill>
                <a:schemeClr val="accent2"/>
              </a:solidFill>
            </a:endParaRPr>
          </a:p>
        </p:txBody>
      </p:sp>
      <p:sp>
        <p:nvSpPr>
          <p:cNvPr id="3" name="Content Placeholder 2">
            <a:extLst>
              <a:ext uri="{FF2B5EF4-FFF2-40B4-BE49-F238E27FC236}">
                <a16:creationId xmlns:a16="http://schemas.microsoft.com/office/drawing/2014/main" id="{064759AF-F426-D103-F459-5FE1828A9B24}"/>
              </a:ext>
            </a:extLst>
          </p:cNvPr>
          <p:cNvSpPr>
            <a:spLocks noGrp="1"/>
          </p:cNvSpPr>
          <p:nvPr>
            <p:ph idx="1"/>
          </p:nvPr>
        </p:nvSpPr>
        <p:spPr/>
        <p:txBody>
          <a:bodyPr/>
          <a:lstStyle/>
          <a:p>
            <a:r>
              <a:rPr lang="en-GB" dirty="0"/>
              <a:t>Ss of </a:t>
            </a:r>
            <a:r>
              <a:rPr lang="en-GB" dirty="0" err="1"/>
              <a:t>powerquery</a:t>
            </a:r>
            <a:endParaRPr lang="en-GB" dirty="0"/>
          </a:p>
        </p:txBody>
      </p:sp>
    </p:spTree>
    <p:extLst>
      <p:ext uri="{BB962C8B-B14F-4D97-AF65-F5344CB8AC3E}">
        <p14:creationId xmlns:p14="http://schemas.microsoft.com/office/powerpoint/2010/main" val="78391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GB" sz="5400" dirty="0"/>
              <a:t>Explanation of steps</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7</a:t>
            </a:fld>
            <a:endParaRPr lang="en-GB" b="1" cap="all" spc="100">
              <a:solidFill>
                <a:schemeClr val="accent2"/>
              </a:solidFill>
            </a:endParaRPr>
          </a:p>
        </p:txBody>
      </p:sp>
      <p:sp>
        <p:nvSpPr>
          <p:cNvPr id="3" name="Content Placeholder 2">
            <a:extLst>
              <a:ext uri="{FF2B5EF4-FFF2-40B4-BE49-F238E27FC236}">
                <a16:creationId xmlns:a16="http://schemas.microsoft.com/office/drawing/2014/main" id="{60B51C18-6975-B99D-00B3-3377752A11CF}"/>
              </a:ext>
            </a:extLst>
          </p:cNvPr>
          <p:cNvSpPr>
            <a:spLocks noGrp="1"/>
          </p:cNvSpPr>
          <p:nvPr>
            <p:ph idx="1"/>
          </p:nvPr>
        </p:nvSpPr>
        <p:spPr/>
        <p:txBody>
          <a:bodyPr/>
          <a:lstStyle/>
          <a:p>
            <a:r>
              <a:rPr lang="en-GB" dirty="0"/>
              <a:t>Format date</a:t>
            </a:r>
          </a:p>
          <a:p>
            <a:r>
              <a:rPr lang="en-GB" dirty="0"/>
              <a:t>Using unpivot method to reflect correct performance ID with job/environment/relationship satisfaction.</a:t>
            </a:r>
          </a:p>
          <a:p>
            <a:r>
              <a:rPr lang="en-GB" dirty="0"/>
              <a:t>Adjust binary and prefer not to say genders to male and female for easier view of the data.</a:t>
            </a:r>
          </a:p>
          <a:p>
            <a:r>
              <a:rPr lang="en-GB" dirty="0"/>
              <a:t>Leaving duplicates for accurate steps.</a:t>
            </a:r>
          </a:p>
        </p:txBody>
      </p:sp>
    </p:spTree>
    <p:extLst>
      <p:ext uri="{BB962C8B-B14F-4D97-AF65-F5344CB8AC3E}">
        <p14:creationId xmlns:p14="http://schemas.microsoft.com/office/powerpoint/2010/main" val="277827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normAutofit/>
          </a:bodyPr>
          <a:lstStyle/>
          <a:p>
            <a:pPr rtl="0"/>
            <a:r>
              <a:rPr lang="en-GB" spc="400" dirty="0">
                <a:latin typeface="+mn-lt"/>
              </a:rPr>
              <a:t>Analysis (</a:t>
            </a:r>
            <a:r>
              <a:rPr lang="en-GB" spc="400" dirty="0" err="1">
                <a:latin typeface="+mn-lt"/>
              </a:rPr>
              <a:t>dax</a:t>
            </a:r>
            <a:r>
              <a:rPr lang="en-GB" spc="400" dirty="0">
                <a:latin typeface="+mn-lt"/>
              </a:rPr>
              <a:t> &amp; relationships)</a:t>
            </a:r>
            <a:endParaRPr lang="en-GB" dirty="0"/>
          </a:p>
        </p:txBody>
      </p:sp>
    </p:spTree>
    <p:extLst>
      <p:ext uri="{BB962C8B-B14F-4D97-AF65-F5344CB8AC3E}">
        <p14:creationId xmlns:p14="http://schemas.microsoft.com/office/powerpoint/2010/main" val="1846343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en-GB"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rtlCol="0">
            <a:normAutofit/>
          </a:bodyPr>
          <a:lstStyle/>
          <a:p>
            <a:pPr rtl="0"/>
            <a:r>
              <a:rPr lang="en-GB"/>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rtlCol="0">
            <a:normAutofit/>
          </a:bodyPr>
          <a:lstStyle/>
          <a:p>
            <a:pPr rtl="0"/>
            <a:r>
              <a:rPr lang="en-GB" sz="2000"/>
              <a:t>Add text, images, art, and videos. </a:t>
            </a:r>
          </a:p>
          <a:p>
            <a:pPr rtl="0"/>
            <a:r>
              <a:rPr lang="en-GB" sz="2000"/>
              <a:t>Add transitions, animations, and motion. </a:t>
            </a:r>
          </a:p>
          <a:p>
            <a:pPr rtl="0"/>
            <a:r>
              <a:rPr lang="en-GB" sz="200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rtlCol="0">
            <a:normAutofit/>
          </a:bodyPr>
          <a:lstStyle/>
          <a:p>
            <a:pPr rtl="0"/>
            <a:r>
              <a:rPr lang="en-GB"/>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rtlCol="0">
            <a:normAutofit/>
          </a:bodyPr>
          <a:lstStyle/>
          <a:p>
            <a:pPr rtl="0"/>
            <a:r>
              <a:rPr lang="en-GB" sz="2000"/>
              <a:t>Open the Design Ideas pane for instant slide makeovers. </a:t>
            </a:r>
          </a:p>
          <a:p>
            <a:pPr rtl="0"/>
            <a:r>
              <a:rPr lang="en-GB" sz="200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rtl="0"/>
            <a:r>
              <a:rPr lang="en-GB"/>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en-GB" sz="2000"/>
              <a:t>This PowerPoint theme uses its own unique set of colours, fonts, and effects to create the overall look and feel of these slides. </a:t>
            </a:r>
          </a:p>
          <a:p>
            <a:pPr rtl="0"/>
            <a:r>
              <a:rPr lang="en-GB" sz="2000"/>
              <a:t>PowerPoint has tons of themes to give your presentation just the right personality. </a:t>
            </a:r>
          </a:p>
        </p:txBody>
      </p:sp>
    </p:spTree>
    <p:extLst>
      <p:ext uri="{BB962C8B-B14F-4D97-AF65-F5344CB8AC3E}">
        <p14:creationId xmlns:p14="http://schemas.microsoft.com/office/powerpoint/2010/main" val="1403455250"/>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{83306347-627D-4126-8D68-FA667276BC67}tf89338750_win32</Template>
  <TotalTime>74</TotalTime>
  <Words>708</Words>
  <Application>Microsoft Office PowerPoint</Application>
  <PresentationFormat>Widescreen</PresentationFormat>
  <Paragraphs>111</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Univers</vt:lpstr>
      <vt:lpstr>GradientUnivers</vt:lpstr>
      <vt:lpstr>HR Data analysis Project</vt:lpstr>
      <vt:lpstr>Agenda</vt:lpstr>
      <vt:lpstr>HR Project Concept</vt:lpstr>
      <vt:lpstr>Project’s Timeline</vt:lpstr>
      <vt:lpstr>Data cleaning &amp; Pre-processing</vt:lpstr>
      <vt:lpstr>Chart</vt:lpstr>
      <vt:lpstr>Explanation of steps</vt:lpstr>
      <vt:lpstr>Analysis (dax &amp; relationships)</vt:lpstr>
      <vt:lpstr>Title </vt:lpstr>
      <vt:lpstr>Visualization &amp; commentary</vt:lpstr>
      <vt:lpstr>Attrition Analysis</vt:lpstr>
      <vt:lpstr>Employee Analysis</vt:lpstr>
      <vt:lpstr>Employee Analysis</vt:lpstr>
      <vt:lpstr>Employee Analysis</vt:lpstr>
      <vt:lpstr>Education Analysis</vt:lpstr>
      <vt:lpstr>Satisfaction Analysis</vt:lpstr>
      <vt:lpstr>Summary</vt:lpstr>
      <vt:lpstr>Thank you</vt:lpstr>
    </vt:vector>
  </TitlesOfParts>
  <Company>Bupa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Nada Abdelhamid</dc:creator>
  <cp:lastModifiedBy>LENOVO</cp:lastModifiedBy>
  <cp:revision>2</cp:revision>
  <dcterms:created xsi:type="dcterms:W3CDTF">2025-03-14T19:24:53Z</dcterms:created>
  <dcterms:modified xsi:type="dcterms:W3CDTF">2025-03-15T04:25:29Z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667a4a2-da7e-4baa-b004-926f5455480e_Enabled">
    <vt:lpwstr>true</vt:lpwstr>
  </property>
  <property fmtid="{D5CDD505-2E9C-101B-9397-08002B2CF9AE}" pid="4" name="MSIP_Label_5667a4a2-da7e-4baa-b004-926f5455480e_SetDate">
    <vt:lpwstr>2025-03-14T22:19:20Z</vt:lpwstr>
  </property>
  <property fmtid="{D5CDD505-2E9C-101B-9397-08002B2CF9AE}" pid="5" name="MSIP_Label_5667a4a2-da7e-4baa-b004-926f5455480e_Method">
    <vt:lpwstr>Privileged</vt:lpwstr>
  </property>
  <property fmtid="{D5CDD505-2E9C-101B-9397-08002B2CF9AE}" pid="6" name="MSIP_Label_5667a4a2-da7e-4baa-b004-926f5455480e_Name">
    <vt:lpwstr>Public</vt:lpwstr>
  </property>
  <property fmtid="{D5CDD505-2E9C-101B-9397-08002B2CF9AE}" pid="7" name="MSIP_Label_5667a4a2-da7e-4baa-b004-926f5455480e_SiteId">
    <vt:lpwstr>02af5f5e-dd71-4056-8090-3e7b436a65db</vt:lpwstr>
  </property>
  <property fmtid="{D5CDD505-2E9C-101B-9397-08002B2CF9AE}" pid="8" name="MSIP_Label_5667a4a2-da7e-4baa-b004-926f5455480e_ActionId">
    <vt:lpwstr>05623942-5ade-4862-bdb7-38fff5906aec</vt:lpwstr>
  </property>
  <property fmtid="{D5CDD505-2E9C-101B-9397-08002B2CF9AE}" pid="9" name="MSIP_Label_5667a4a2-da7e-4baa-b004-926f5455480e_ContentBits">
    <vt:lpwstr>0</vt:lpwstr>
  </property>
</Properties>
</file>